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sldIdLst>
    <p:sldId id="270" r:id="rId6"/>
    <p:sldId id="273" r:id="rId7"/>
  </p:sldIdLst>
  <p:sldSz cx="6858000" cy="9144000" type="letter"/>
  <p:notesSz cx="7315200" cy="9601200"/>
  <p:defaultTextStyle>
    <a:defPPr>
      <a:defRPr lang="en-US"/>
    </a:defPPr>
    <a:lvl1pPr marL="0" algn="l" defTabSz="514266" rtl="0" eaLnBrk="1" latinLnBrk="0" hangingPunct="1">
      <a:defRPr sz="1013" kern="1200">
        <a:solidFill>
          <a:schemeClr val="tx1"/>
        </a:solidFill>
        <a:latin typeface="+mn-lt"/>
        <a:ea typeface="+mn-ea"/>
        <a:cs typeface="+mn-cs"/>
      </a:defRPr>
    </a:lvl1pPr>
    <a:lvl2pPr marL="257133" algn="l" defTabSz="514266" rtl="0" eaLnBrk="1" latinLnBrk="0" hangingPunct="1">
      <a:defRPr sz="1013" kern="1200">
        <a:solidFill>
          <a:schemeClr val="tx1"/>
        </a:solidFill>
        <a:latin typeface="+mn-lt"/>
        <a:ea typeface="+mn-ea"/>
        <a:cs typeface="+mn-cs"/>
      </a:defRPr>
    </a:lvl2pPr>
    <a:lvl3pPr marL="514266" algn="l" defTabSz="514266" rtl="0" eaLnBrk="1" latinLnBrk="0" hangingPunct="1">
      <a:defRPr sz="1013" kern="1200">
        <a:solidFill>
          <a:schemeClr val="tx1"/>
        </a:solidFill>
        <a:latin typeface="+mn-lt"/>
        <a:ea typeface="+mn-ea"/>
        <a:cs typeface="+mn-cs"/>
      </a:defRPr>
    </a:lvl3pPr>
    <a:lvl4pPr marL="771400" algn="l" defTabSz="514266" rtl="0" eaLnBrk="1" latinLnBrk="0" hangingPunct="1">
      <a:defRPr sz="1013" kern="1200">
        <a:solidFill>
          <a:schemeClr val="tx1"/>
        </a:solidFill>
        <a:latin typeface="+mn-lt"/>
        <a:ea typeface="+mn-ea"/>
        <a:cs typeface="+mn-cs"/>
      </a:defRPr>
    </a:lvl4pPr>
    <a:lvl5pPr marL="1028532" algn="l" defTabSz="514266" rtl="0" eaLnBrk="1" latinLnBrk="0" hangingPunct="1">
      <a:defRPr sz="1013" kern="1200">
        <a:solidFill>
          <a:schemeClr val="tx1"/>
        </a:solidFill>
        <a:latin typeface="+mn-lt"/>
        <a:ea typeface="+mn-ea"/>
        <a:cs typeface="+mn-cs"/>
      </a:defRPr>
    </a:lvl5pPr>
    <a:lvl6pPr marL="1285665" algn="l" defTabSz="514266" rtl="0" eaLnBrk="1" latinLnBrk="0" hangingPunct="1">
      <a:defRPr sz="1013" kern="1200">
        <a:solidFill>
          <a:schemeClr val="tx1"/>
        </a:solidFill>
        <a:latin typeface="+mn-lt"/>
        <a:ea typeface="+mn-ea"/>
        <a:cs typeface="+mn-cs"/>
      </a:defRPr>
    </a:lvl6pPr>
    <a:lvl7pPr marL="1542799" algn="l" defTabSz="514266" rtl="0" eaLnBrk="1" latinLnBrk="0" hangingPunct="1">
      <a:defRPr sz="1013" kern="1200">
        <a:solidFill>
          <a:schemeClr val="tx1"/>
        </a:solidFill>
        <a:latin typeface="+mn-lt"/>
        <a:ea typeface="+mn-ea"/>
        <a:cs typeface="+mn-cs"/>
      </a:defRPr>
    </a:lvl7pPr>
    <a:lvl8pPr marL="1799932" algn="l" defTabSz="514266" rtl="0" eaLnBrk="1" latinLnBrk="0" hangingPunct="1">
      <a:defRPr sz="1013" kern="1200">
        <a:solidFill>
          <a:schemeClr val="tx1"/>
        </a:solidFill>
        <a:latin typeface="+mn-lt"/>
        <a:ea typeface="+mn-ea"/>
        <a:cs typeface="+mn-cs"/>
      </a:defRPr>
    </a:lvl8pPr>
    <a:lvl9pPr marL="2057065" algn="l" defTabSz="514266" rtl="0" eaLnBrk="1" latinLnBrk="0" hangingPunct="1">
      <a:defRPr sz="101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6" d="100"/>
          <a:sy n="86"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96871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1424760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112708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409478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352408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714023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57947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311925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221605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332116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C0BEBA8-5747-48E6-B13B-50D1341EFA2A}" type="datetimeFigureOut">
              <a:rPr lang="en-US" smtClean="0"/>
              <a:t>6/10/2022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0BF10-75C6-4468-BAC9-46035DC27042}" type="slidenum">
              <a:rPr lang="en-US" smtClean="0"/>
              <a:t>‹#›</a:t>
            </a:fld>
            <a:endParaRPr lang="en-US" dirty="0"/>
          </a:p>
        </p:txBody>
      </p:sp>
    </p:spTree>
    <p:extLst>
      <p:ext uri="{BB962C8B-B14F-4D97-AF65-F5344CB8AC3E}">
        <p14:creationId xmlns:p14="http://schemas.microsoft.com/office/powerpoint/2010/main" val="148112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C0BEBA8-5747-48E6-B13B-50D1341EFA2A}" type="datetimeFigureOut">
              <a:rPr lang="en-US" smtClean="0"/>
              <a:t>6/10/2022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C90BF10-75C6-4468-BAC9-46035DC27042}" type="slidenum">
              <a:rPr lang="en-US" smtClean="0"/>
              <a:t>‹#›</a:t>
            </a:fld>
            <a:endParaRPr lang="en-US" dirty="0"/>
          </a:p>
        </p:txBody>
      </p:sp>
    </p:spTree>
    <p:extLst>
      <p:ext uri="{BB962C8B-B14F-4D97-AF65-F5344CB8AC3E}">
        <p14:creationId xmlns:p14="http://schemas.microsoft.com/office/powerpoint/2010/main" val="20746875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4492" y="125934"/>
            <a:ext cx="1868117" cy="1515087"/>
          </a:xfrm>
          <a:prstGeom prst="rect">
            <a:avLst/>
          </a:prstGeom>
        </p:spPr>
      </p:pic>
      <p:pic>
        <p:nvPicPr>
          <p:cNvPr id="11" name="Picture 10"/>
          <p:cNvPicPr>
            <a:picLocks noChangeAspect="1"/>
          </p:cNvPicPr>
          <p:nvPr/>
        </p:nvPicPr>
        <p:blipFill rotWithShape="1">
          <a:blip r:embed="rId3">
            <a:clrChange>
              <a:clrFrom>
                <a:srgbClr val="FFFFFF"/>
              </a:clrFrom>
              <a:clrTo>
                <a:srgbClr val="FFFFFF">
                  <a:alpha val="0"/>
                </a:srgbClr>
              </a:clrTo>
            </a:clrChange>
          </a:blip>
          <a:srcRect l="23035"/>
          <a:stretch/>
        </p:blipFill>
        <p:spPr>
          <a:xfrm>
            <a:off x="1579789" y="-28317"/>
            <a:ext cx="5278211" cy="1559123"/>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77857" t="90536"/>
          <a:stretch/>
        </p:blipFill>
        <p:spPr>
          <a:xfrm>
            <a:off x="1" y="1530806"/>
            <a:ext cx="2101708" cy="76131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Freeform 6"/>
          <p:cNvSpPr/>
          <p:nvPr/>
        </p:nvSpPr>
        <p:spPr>
          <a:xfrm>
            <a:off x="1248946" y="8548007"/>
            <a:ext cx="490047" cy="367393"/>
          </a:xfrm>
          <a:custGeom>
            <a:avLst/>
            <a:gdLst>
              <a:gd name="connsiteX0" fmla="*/ 22108 w 871194"/>
              <a:gd name="connsiteY0" fmla="*/ 65314 h 653143"/>
              <a:gd name="connsiteX1" fmla="*/ 22108 w 871194"/>
              <a:gd name="connsiteY1" fmla="*/ 65314 h 653143"/>
              <a:gd name="connsiteX2" fmla="*/ 697022 w 871194"/>
              <a:gd name="connsiteY2" fmla="*/ 130629 h 653143"/>
              <a:gd name="connsiteX3" fmla="*/ 784108 w 871194"/>
              <a:gd name="connsiteY3" fmla="*/ 326572 h 653143"/>
              <a:gd name="connsiteX4" fmla="*/ 871194 w 871194"/>
              <a:gd name="connsiteY4" fmla="*/ 522514 h 653143"/>
              <a:gd name="connsiteX5" fmla="*/ 849422 w 871194"/>
              <a:gd name="connsiteY5" fmla="*/ 587829 h 653143"/>
              <a:gd name="connsiteX6" fmla="*/ 479308 w 871194"/>
              <a:gd name="connsiteY6" fmla="*/ 653143 h 653143"/>
              <a:gd name="connsiteX7" fmla="*/ 305137 w 871194"/>
              <a:gd name="connsiteY7" fmla="*/ 631372 h 653143"/>
              <a:gd name="connsiteX8" fmla="*/ 174508 w 871194"/>
              <a:gd name="connsiteY8" fmla="*/ 544286 h 653143"/>
              <a:gd name="connsiteX9" fmla="*/ 109194 w 871194"/>
              <a:gd name="connsiteY9" fmla="*/ 413657 h 653143"/>
              <a:gd name="connsiteX10" fmla="*/ 65651 w 871194"/>
              <a:gd name="connsiteY10" fmla="*/ 348343 h 653143"/>
              <a:gd name="connsiteX11" fmla="*/ 22108 w 871194"/>
              <a:gd name="connsiteY11" fmla="*/ 261257 h 653143"/>
              <a:gd name="connsiteX12" fmla="*/ 337 w 871194"/>
              <a:gd name="connsiteY12" fmla="*/ 174172 h 653143"/>
              <a:gd name="connsiteX13" fmla="*/ 65651 w 871194"/>
              <a:gd name="connsiteY13" fmla="*/ 0 h 653143"/>
              <a:gd name="connsiteX14" fmla="*/ 130965 w 871194"/>
              <a:gd name="connsiteY14" fmla="*/ 5007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194" h="653143">
                <a:moveTo>
                  <a:pt x="22108" y="65314"/>
                </a:moveTo>
                <a:lnTo>
                  <a:pt x="22108" y="65314"/>
                </a:lnTo>
                <a:cubicBezTo>
                  <a:pt x="581140" y="113926"/>
                  <a:pt x="356601" y="88075"/>
                  <a:pt x="697022" y="130629"/>
                </a:cubicBezTo>
                <a:cubicBezTo>
                  <a:pt x="814481" y="208934"/>
                  <a:pt x="740111" y="135919"/>
                  <a:pt x="784108" y="326572"/>
                </a:cubicBezTo>
                <a:cubicBezTo>
                  <a:pt x="811540" y="445446"/>
                  <a:pt x="816093" y="439863"/>
                  <a:pt x="871194" y="522514"/>
                </a:cubicBezTo>
                <a:cubicBezTo>
                  <a:pt x="863937" y="544286"/>
                  <a:pt x="869483" y="576684"/>
                  <a:pt x="849422" y="587829"/>
                </a:cubicBezTo>
                <a:cubicBezTo>
                  <a:pt x="775069" y="629136"/>
                  <a:pt x="555105" y="644721"/>
                  <a:pt x="479308" y="653143"/>
                </a:cubicBezTo>
                <a:cubicBezTo>
                  <a:pt x="421251" y="645886"/>
                  <a:pt x="360237" y="651051"/>
                  <a:pt x="305137" y="631372"/>
                </a:cubicBezTo>
                <a:cubicBezTo>
                  <a:pt x="255854" y="613771"/>
                  <a:pt x="174508" y="544286"/>
                  <a:pt x="174508" y="544286"/>
                </a:cubicBezTo>
                <a:cubicBezTo>
                  <a:pt x="49721" y="357106"/>
                  <a:pt x="199331" y="593932"/>
                  <a:pt x="109194" y="413657"/>
                </a:cubicBezTo>
                <a:cubicBezTo>
                  <a:pt x="97492" y="390253"/>
                  <a:pt x="78633" y="371061"/>
                  <a:pt x="65651" y="348343"/>
                </a:cubicBezTo>
                <a:cubicBezTo>
                  <a:pt x="49549" y="320164"/>
                  <a:pt x="36622" y="290286"/>
                  <a:pt x="22108" y="261257"/>
                </a:cubicBezTo>
                <a:cubicBezTo>
                  <a:pt x="14851" y="232229"/>
                  <a:pt x="-2640" y="203945"/>
                  <a:pt x="337" y="174172"/>
                </a:cubicBezTo>
                <a:cubicBezTo>
                  <a:pt x="6421" y="113331"/>
                  <a:pt x="38412" y="54479"/>
                  <a:pt x="65651" y="0"/>
                </a:cubicBezTo>
                <a:lnTo>
                  <a:pt x="130965" y="500743"/>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pic>
        <p:nvPicPr>
          <p:cNvPr id="16" name="Picture 1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81830"/>
          <a:stretch/>
        </p:blipFill>
        <p:spPr>
          <a:xfrm>
            <a:off x="0" y="7482568"/>
            <a:ext cx="6858000" cy="1661432"/>
          </a:xfrm>
          <a:prstGeom prst="rect">
            <a:avLst/>
          </a:prstGeom>
        </p:spPr>
      </p:pic>
      <p:sp>
        <p:nvSpPr>
          <p:cNvPr id="22" name="TextBox 21"/>
          <p:cNvSpPr txBox="1"/>
          <p:nvPr/>
        </p:nvSpPr>
        <p:spPr>
          <a:xfrm>
            <a:off x="3056311" y="8474532"/>
            <a:ext cx="3756157" cy="698140"/>
          </a:xfrm>
          <a:prstGeom prst="rect">
            <a:avLst/>
          </a:prstGeom>
          <a:noFill/>
        </p:spPr>
        <p:txBody>
          <a:bodyPr wrap="none" rtlCol="0">
            <a:spAutoFit/>
          </a:bodyPr>
          <a:lstStyle/>
          <a:p>
            <a:pPr algn="r"/>
            <a:r>
              <a:rPr lang="en-US" sz="2025" b="1" dirty="0">
                <a:solidFill>
                  <a:schemeClr val="bg1"/>
                </a:solidFill>
              </a:rPr>
              <a:t>ZIN Technologies Inc</a:t>
            </a:r>
            <a:r>
              <a:rPr lang="en-US" sz="1575" dirty="0">
                <a:solidFill>
                  <a:schemeClr val="bg1"/>
                </a:solidFill>
              </a:rPr>
              <a:t>.</a:t>
            </a:r>
          </a:p>
          <a:p>
            <a:pPr algn="r"/>
            <a:r>
              <a:rPr lang="en-US" sz="956" dirty="0">
                <a:solidFill>
                  <a:schemeClr val="bg1"/>
                </a:solidFill>
              </a:rPr>
              <a:t>6745 Engle Road | Middleburg Heights, Oh 44130</a:t>
            </a:r>
          </a:p>
          <a:p>
            <a:pPr algn="r"/>
            <a:r>
              <a:rPr lang="en-US" sz="956" dirty="0">
                <a:solidFill>
                  <a:schemeClr val="bg1"/>
                </a:solidFill>
              </a:rPr>
              <a:t>Phone: 440.625-2223 | johansonm@zin-tech.com | www.ZIN-Tech.com</a:t>
            </a:r>
          </a:p>
        </p:txBody>
      </p:sp>
      <p:sp>
        <p:nvSpPr>
          <p:cNvPr id="4" name="TextBox 3"/>
          <p:cNvSpPr txBox="1"/>
          <p:nvPr/>
        </p:nvSpPr>
        <p:spPr>
          <a:xfrm>
            <a:off x="24491" y="2114044"/>
            <a:ext cx="2153419" cy="5899051"/>
          </a:xfrm>
          <a:prstGeom prst="rect">
            <a:avLst/>
          </a:prstGeom>
          <a:noFill/>
        </p:spPr>
        <p:txBody>
          <a:bodyPr wrap="square" rtlCol="0">
            <a:spAutoFit/>
          </a:bodyPr>
          <a:lstStyle/>
          <a:p>
            <a:pPr>
              <a:spcAft>
                <a:spcPts val="113"/>
              </a:spcAft>
            </a:pPr>
            <a:endParaRPr lang="en-US" sz="1000" b="1" dirty="0">
              <a:solidFill>
                <a:schemeClr val="bg1"/>
              </a:solidFill>
            </a:endParaRPr>
          </a:p>
          <a:p>
            <a:pPr>
              <a:spcAft>
                <a:spcPts val="113"/>
              </a:spcAft>
            </a:pPr>
            <a:r>
              <a:rPr lang="en-US" sz="1000" b="1" dirty="0">
                <a:solidFill>
                  <a:schemeClr val="bg1"/>
                </a:solidFill>
              </a:rPr>
              <a:t>Performance - For the NASA GSFC MMS mission ZIN provided a triple mode redundant digital</a:t>
            </a:r>
          </a:p>
          <a:p>
            <a:pPr>
              <a:spcAft>
                <a:spcPts val="113"/>
              </a:spcAft>
            </a:pPr>
            <a:r>
              <a:rPr lang="en-US" sz="1000" b="1" dirty="0">
                <a:solidFill>
                  <a:schemeClr val="bg1"/>
                </a:solidFill>
              </a:rPr>
              <a:t>logic implementation with the following functions: 16-bit ADC interfaces, FIR filter for acceleration memory mapped registers, CPU reset for unrecoverable errors, software directed board-level reset, power rail enables and EEPROM controls. The</a:t>
            </a:r>
          </a:p>
          <a:p>
            <a:pPr>
              <a:spcAft>
                <a:spcPts val="113"/>
              </a:spcAft>
            </a:pPr>
            <a:r>
              <a:rPr lang="en-US" sz="1000" b="1" dirty="0">
                <a:solidFill>
                  <a:schemeClr val="bg1"/>
                </a:solidFill>
              </a:rPr>
              <a:t>design was validated to the GSFC process including conducting a Worst Case Circuit Analysis (WCA). The WCA included end of life analysis.</a:t>
            </a:r>
          </a:p>
          <a:p>
            <a:pPr>
              <a:spcAft>
                <a:spcPts val="113"/>
              </a:spcAft>
            </a:pPr>
            <a:endParaRPr lang="en-US" sz="1000" b="1" dirty="0">
              <a:solidFill>
                <a:schemeClr val="bg1"/>
              </a:solidFill>
            </a:endParaRPr>
          </a:p>
          <a:p>
            <a:r>
              <a:rPr lang="en-US" sz="1400" b="1" dirty="0">
                <a:solidFill>
                  <a:schemeClr val="bg1">
                    <a:lumMod val="85000"/>
                  </a:schemeClr>
                </a:solidFill>
              </a:rPr>
              <a:t>TOOLS:</a:t>
            </a:r>
          </a:p>
          <a:p>
            <a:pPr marL="117475" lvl="1" indent="-117475">
              <a:spcAft>
                <a:spcPts val="113"/>
              </a:spcAft>
              <a:buFont typeface="Arial" panose="020B0604020202020204" pitchFamily="34" charset="0"/>
              <a:buChar char="•"/>
            </a:pPr>
            <a:r>
              <a:rPr lang="en-US" sz="1000" dirty="0">
                <a:solidFill>
                  <a:schemeClr val="bg1"/>
                </a:solidFill>
              </a:rPr>
              <a:t>FPGA Breadboard (Actel PROASIC 3E Development Kit)</a:t>
            </a:r>
          </a:p>
          <a:p>
            <a:pPr marL="117475" lvl="1" indent="-117475">
              <a:spcAft>
                <a:spcPts val="113"/>
              </a:spcAft>
              <a:buFont typeface="Arial" panose="020B0604020202020204" pitchFamily="34" charset="0"/>
              <a:buChar char="•"/>
            </a:pPr>
            <a:r>
              <a:rPr lang="en-US" sz="1000" dirty="0">
                <a:solidFill>
                  <a:schemeClr val="bg1"/>
                </a:solidFill>
              </a:rPr>
              <a:t>RTAX1000-CQ352M (Flight) &amp; AX1000-FG896 (ETU)</a:t>
            </a:r>
          </a:p>
          <a:p>
            <a:pPr marL="117475" lvl="1" indent="-117475">
              <a:spcAft>
                <a:spcPts val="113"/>
              </a:spcAft>
              <a:buFont typeface="Arial" panose="020B0604020202020204" pitchFamily="34" charset="0"/>
              <a:buChar char="•"/>
            </a:pPr>
            <a:r>
              <a:rPr lang="en-US" sz="1000" dirty="0">
                <a:solidFill>
                  <a:schemeClr val="bg1"/>
                </a:solidFill>
              </a:rPr>
              <a:t>Tools: Actel’s Libero IDE (v9.0.3.7)</a:t>
            </a:r>
          </a:p>
          <a:p>
            <a:pPr marL="117475" lvl="1" indent="-117475">
              <a:spcAft>
                <a:spcPts val="113"/>
              </a:spcAft>
              <a:buFont typeface="Arial" panose="020B0604020202020204" pitchFamily="34" charset="0"/>
              <a:buChar char="•"/>
            </a:pPr>
            <a:r>
              <a:rPr lang="en-US" sz="1000" dirty="0">
                <a:solidFill>
                  <a:schemeClr val="bg1"/>
                </a:solidFill>
              </a:rPr>
              <a:t>Synthesis: Synplicity’s Synplify Pro (D-2009.12A)</a:t>
            </a:r>
          </a:p>
          <a:p>
            <a:pPr marL="117475" lvl="1" indent="-117475">
              <a:spcAft>
                <a:spcPts val="113"/>
              </a:spcAft>
              <a:buFont typeface="Arial" panose="020B0604020202020204" pitchFamily="34" charset="0"/>
              <a:buChar char="•"/>
            </a:pPr>
            <a:r>
              <a:rPr lang="en-US" sz="1000" dirty="0">
                <a:solidFill>
                  <a:schemeClr val="bg1"/>
                </a:solidFill>
              </a:rPr>
              <a:t>Simulation: Mentor Graphics’ ModelSIM ACTEL 6.5d (v2009.11)</a:t>
            </a:r>
          </a:p>
          <a:p>
            <a:pPr marL="117475" lvl="1" indent="-117475">
              <a:spcAft>
                <a:spcPts val="113"/>
              </a:spcAft>
              <a:buFont typeface="Arial" panose="020B0604020202020204" pitchFamily="34" charset="0"/>
              <a:buChar char="•"/>
            </a:pPr>
            <a:r>
              <a:rPr lang="en-US" sz="1000" dirty="0">
                <a:solidFill>
                  <a:schemeClr val="bg1"/>
                </a:solidFill>
              </a:rPr>
              <a:t>Place&amp;Route: Actel Designer Software(v9.0.3.7)</a:t>
            </a:r>
          </a:p>
          <a:p>
            <a:pPr marL="117475" lvl="1" indent="-117475">
              <a:spcAft>
                <a:spcPts val="113"/>
              </a:spcAft>
              <a:buFont typeface="Arial" panose="020B0604020202020204" pitchFamily="34" charset="0"/>
              <a:buChar char="•"/>
            </a:pPr>
            <a:r>
              <a:rPr lang="en-US" sz="1000" dirty="0">
                <a:solidFill>
                  <a:schemeClr val="bg1"/>
                </a:solidFill>
              </a:rPr>
              <a:t>Static Timing: Actel’s SmartTime (v9.0 SP3A)</a:t>
            </a:r>
          </a:p>
          <a:p>
            <a:pPr marL="117475" lvl="1" indent="-117475">
              <a:spcAft>
                <a:spcPts val="113"/>
              </a:spcAft>
              <a:buFont typeface="Arial" panose="020B0604020202020204" pitchFamily="34" charset="0"/>
              <a:buChar char="•"/>
            </a:pPr>
            <a:r>
              <a:rPr lang="en-US" sz="1000" dirty="0">
                <a:solidFill>
                  <a:schemeClr val="bg1"/>
                </a:solidFill>
              </a:rPr>
              <a:t>Programming: BP Microsystems’ SculptW (v5.10.0 w/ Silicon Sculptor II)</a:t>
            </a:r>
          </a:p>
          <a:p>
            <a:pPr marL="117475" lvl="1" indent="-117475">
              <a:spcAft>
                <a:spcPts val="113"/>
              </a:spcAft>
              <a:buFont typeface="Arial" panose="020B0604020202020204" pitchFamily="34" charset="0"/>
              <a:buChar char="•"/>
            </a:pPr>
            <a:r>
              <a:rPr lang="en-US" sz="1000" dirty="0">
                <a:solidFill>
                  <a:schemeClr val="bg1"/>
                </a:solidFill>
              </a:rPr>
              <a:t>Electronics Control Loop Design</a:t>
            </a:r>
          </a:p>
          <a:p>
            <a:pPr marL="117475" lvl="1" indent="-117475">
              <a:spcAft>
                <a:spcPts val="113"/>
              </a:spcAft>
              <a:buFont typeface="Arial" panose="020B0604020202020204" pitchFamily="34" charset="0"/>
              <a:buChar char="•"/>
            </a:pPr>
            <a:r>
              <a:rPr lang="en-US" sz="1000" dirty="0">
                <a:solidFill>
                  <a:schemeClr val="bg1"/>
                </a:solidFill>
              </a:rPr>
              <a:t>MATLAB and Simulink</a:t>
            </a:r>
            <a:endParaRPr lang="en-US" sz="1400" b="1" dirty="0">
              <a:solidFill>
                <a:schemeClr val="bg1">
                  <a:lumMod val="85000"/>
                </a:schemeClr>
              </a:solidFill>
            </a:endParaRPr>
          </a:p>
        </p:txBody>
      </p:sp>
      <p:sp>
        <p:nvSpPr>
          <p:cNvPr id="3" name="TextBox 2"/>
          <p:cNvSpPr txBox="1"/>
          <p:nvPr/>
        </p:nvSpPr>
        <p:spPr>
          <a:xfrm>
            <a:off x="24491" y="1605112"/>
            <a:ext cx="2066093" cy="577081"/>
          </a:xfrm>
          <a:prstGeom prst="rect">
            <a:avLst/>
          </a:prstGeom>
          <a:noFill/>
        </p:spPr>
        <p:txBody>
          <a:bodyPr wrap="square" rtlCol="0">
            <a:spAutoFit/>
          </a:bodyPr>
          <a:lstStyle/>
          <a:p>
            <a:pPr algn="ctr"/>
            <a:r>
              <a:rPr lang="en-US" sz="1575" b="1" dirty="0">
                <a:solidFill>
                  <a:schemeClr val="bg1"/>
                </a:solidFill>
              </a:rPr>
              <a:t>Complex Digital Logic and FPGA Capabilities</a:t>
            </a:r>
          </a:p>
        </p:txBody>
      </p:sp>
      <p:sp>
        <p:nvSpPr>
          <p:cNvPr id="8" name="TextBox 7"/>
          <p:cNvSpPr txBox="1"/>
          <p:nvPr/>
        </p:nvSpPr>
        <p:spPr>
          <a:xfrm>
            <a:off x="2221517" y="2945219"/>
            <a:ext cx="2327153" cy="5655394"/>
          </a:xfrm>
          <a:prstGeom prst="rect">
            <a:avLst/>
          </a:prstGeom>
          <a:noFill/>
        </p:spPr>
        <p:txBody>
          <a:bodyPr wrap="square" rtlCol="0">
            <a:spAutoFit/>
          </a:bodyPr>
          <a:lstStyle/>
          <a:p>
            <a:pPr marL="0" lvl="1" algn="just">
              <a:spcBef>
                <a:spcPts val="338"/>
              </a:spcBef>
              <a:spcAft>
                <a:spcPts val="338"/>
              </a:spcAft>
              <a:buSzPct val="80000"/>
            </a:pPr>
            <a:r>
              <a:rPr lang="en-US" sz="1150" dirty="0"/>
              <a:t>ZIN has digital logic design experience including work in FPGA implementation and ASIC development.  ZIN has provided logic design, simulation, and implementation of FPGA designs, in Very High Density Logic (VHDL) and Verilog, including fault tolerant designs with Finite Impulse Response (FIR) filters and interface controllers that used Triple Modular Redundancy (TMR) with error correction for non-hardened static random-access memory (SRAM) blocks. ZIN is compliant to the GSFC FPGA design and validation process. </a:t>
            </a:r>
          </a:p>
          <a:p>
            <a:pPr marL="0" lvl="1" algn="just">
              <a:spcBef>
                <a:spcPts val="338"/>
              </a:spcBef>
              <a:spcAft>
                <a:spcPts val="338"/>
              </a:spcAft>
              <a:buSzPct val="80000"/>
            </a:pPr>
            <a:r>
              <a:rPr lang="en-US" sz="1150" dirty="0"/>
              <a:t>ZIN develops circuits, mixed signal boards, and single board computers for embedded systems. This involves the design, analysis, and fabrication of digital and mixed signal based solution for space-rated, radiation tolerant systems. ZIN has experience implementing Fault-Tolerant 32-bit LEON3 processor ASIC (UT-699) and the radiation hardened FPGA (RTAX-S) on a single custom rigid-flex Printed Wiring Assembly (PWA). Designed to IPC 6013 Class 3 standards. </a:t>
            </a:r>
          </a:p>
        </p:txBody>
      </p:sp>
      <p:sp>
        <p:nvSpPr>
          <p:cNvPr id="15" name="TextBox 14"/>
          <p:cNvSpPr txBox="1"/>
          <p:nvPr/>
        </p:nvSpPr>
        <p:spPr>
          <a:xfrm>
            <a:off x="1892609" y="588238"/>
            <a:ext cx="4976740" cy="784830"/>
          </a:xfrm>
          <a:prstGeom prst="rect">
            <a:avLst/>
          </a:prstGeom>
          <a:noFill/>
        </p:spPr>
        <p:txBody>
          <a:bodyPr wrap="square" rtlCol="0">
            <a:spAutoFit/>
          </a:bodyPr>
          <a:lstStyle/>
          <a:p>
            <a:r>
              <a:rPr lang="en-US" sz="2250" dirty="0"/>
              <a:t>Complex Digital Logic and FPGA Capabilities</a:t>
            </a:r>
          </a:p>
        </p:txBody>
      </p:sp>
      <p:sp>
        <p:nvSpPr>
          <p:cNvPr id="5" name="TextBox 4"/>
          <p:cNvSpPr txBox="1"/>
          <p:nvPr/>
        </p:nvSpPr>
        <p:spPr>
          <a:xfrm>
            <a:off x="4592278" y="1530806"/>
            <a:ext cx="2227620" cy="2041585"/>
          </a:xfrm>
          <a:prstGeom prst="rect">
            <a:avLst/>
          </a:prstGeom>
          <a:noFill/>
        </p:spPr>
        <p:txBody>
          <a:bodyPr wrap="square" rtlCol="0">
            <a:spAutoFit/>
          </a:bodyPr>
          <a:lstStyle/>
          <a:p>
            <a:pPr marL="160734" lvl="1" indent="-160734">
              <a:spcBef>
                <a:spcPts val="338"/>
              </a:spcBef>
              <a:spcAft>
                <a:spcPts val="113"/>
              </a:spcAft>
              <a:buClr>
                <a:srgbClr val="0070C0"/>
              </a:buClr>
              <a:buSzPct val="80000"/>
              <a:buFont typeface="Wingdings" panose="05000000000000000000" pitchFamily="2" charset="2"/>
              <a:buChar char="q"/>
            </a:pPr>
            <a:r>
              <a:rPr lang="en-US" sz="1000" b="1" dirty="0"/>
              <a:t>ZIN has extensive digital logic design experience including proficiency in FPG implementation and ASIC development. </a:t>
            </a:r>
          </a:p>
          <a:p>
            <a:pPr marL="160734" lvl="1" indent="-160734">
              <a:spcBef>
                <a:spcPts val="338"/>
              </a:spcBef>
              <a:spcAft>
                <a:spcPts val="113"/>
              </a:spcAft>
              <a:buClr>
                <a:srgbClr val="0070C0"/>
              </a:buClr>
              <a:buSzPct val="80000"/>
              <a:buFont typeface="Wingdings" panose="05000000000000000000" pitchFamily="2" charset="2"/>
              <a:buChar char="q"/>
            </a:pPr>
            <a:r>
              <a:rPr lang="en-US" sz="1000" b="1" dirty="0"/>
              <a:t>ZIN has provided logic design, simulation, and implementation of FPGA designs, in VHDL and Verilog, including fault tolerant designs for Mission Critical applications.</a:t>
            </a:r>
          </a:p>
          <a:p>
            <a:pPr marL="160734" lvl="1" indent="-160734">
              <a:spcBef>
                <a:spcPts val="338"/>
              </a:spcBef>
              <a:spcAft>
                <a:spcPts val="113"/>
              </a:spcAft>
              <a:buClr>
                <a:srgbClr val="0070C0"/>
              </a:buClr>
              <a:buSzPct val="80000"/>
              <a:buFont typeface="Wingdings" panose="05000000000000000000" pitchFamily="2" charset="2"/>
              <a:buChar char="q"/>
            </a:pPr>
            <a:r>
              <a:rPr lang="en-US" sz="1000" b="1" dirty="0"/>
              <a:t>ZIN is compliant to the GSFC FPGA design and validation process and NASA-HDBK-4008.</a:t>
            </a:r>
          </a:p>
        </p:txBody>
      </p:sp>
      <p:pic>
        <p:nvPicPr>
          <p:cNvPr id="33" name="Picture 48" descr="Transparent logo"/>
          <p:cNvPicPr>
            <a:picLocks noChangeAspect="1" noChangeArrowheads="1"/>
          </p:cNvPicPr>
          <p:nvPr/>
        </p:nvPicPr>
        <p:blipFill>
          <a:blip r:embed="rId6">
            <a:extLst>
              <a:ext uri="{28A0092B-C50C-407E-A947-70E740481C1C}">
                <a14:useLocalDpi xmlns:a14="http://schemas.microsoft.com/office/drawing/2010/main" val="0"/>
              </a:ext>
            </a:extLst>
          </a:blip>
          <a:srcRect l="25145" r="23598" b="21098"/>
          <a:stretch>
            <a:fillRect/>
          </a:stretch>
        </p:blipFill>
        <p:spPr bwMode="auto">
          <a:xfrm>
            <a:off x="5288811" y="7311750"/>
            <a:ext cx="1255304" cy="113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8375" y="1530806"/>
            <a:ext cx="2266688" cy="1414413"/>
          </a:xfrm>
          <a:prstGeom prst="rect">
            <a:avLst/>
          </a:prstGeom>
          <a:ln>
            <a:noFill/>
          </a:ln>
          <a:effectLst>
            <a:outerShdw blurRad="190500" algn="tl" rotWithShape="0">
              <a:srgbClr val="000000">
                <a:alpha val="70000"/>
              </a:srgbClr>
            </a:outerShdw>
          </a:effectLst>
        </p:spPr>
      </p:pic>
      <p:pic>
        <p:nvPicPr>
          <p:cNvPr id="19" name="Picture 18"/>
          <p:cNvPicPr>
            <a:picLocks noChangeAspect="1"/>
          </p:cNvPicPr>
          <p:nvPr/>
        </p:nvPicPr>
        <p:blipFill>
          <a:blip r:embed="rId8"/>
          <a:stretch>
            <a:fillRect/>
          </a:stretch>
        </p:blipFill>
        <p:spPr>
          <a:xfrm rot="10800000">
            <a:off x="4618420" y="5033463"/>
            <a:ext cx="2057578" cy="1276266"/>
          </a:xfrm>
          <a:prstGeom prst="rect">
            <a:avLst/>
          </a:prstGeom>
          <a:ln>
            <a:noFill/>
          </a:ln>
          <a:effectLst>
            <a:outerShdw blurRad="190500" algn="tl" rotWithShape="0">
              <a:srgbClr val="000000">
                <a:alpha val="70000"/>
              </a:srgbClr>
            </a:outerShdw>
          </a:effectLst>
        </p:spPr>
      </p:pic>
      <p:pic>
        <p:nvPicPr>
          <p:cNvPr id="1028" name="Picture 4" descr="VHDL Simulation Waveforms">
            <a:extLst>
              <a:ext uri="{FF2B5EF4-FFF2-40B4-BE49-F238E27FC236}">
                <a16:creationId xmlns:a16="http://schemas.microsoft.com/office/drawing/2014/main" id="{AB85B921-9BB3-4B8F-BA75-2F4E71F3817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8178" y="6394124"/>
            <a:ext cx="2223272" cy="919654"/>
          </a:xfrm>
          <a:prstGeom prst="rect">
            <a:avLst/>
          </a:prstGeom>
          <a:noFill/>
          <a:effectLst>
            <a:softEdge rad="25400"/>
          </a:effectLst>
          <a:extLst>
            <a:ext uri="{909E8E84-426E-40DD-AFC4-6F175D3DCCD1}">
              <a14:hiddenFill xmlns:a14="http://schemas.microsoft.com/office/drawing/2010/main">
                <a:solidFill>
                  <a:srgbClr val="FFFFFF"/>
                </a:solidFill>
              </a14:hiddenFill>
            </a:ext>
          </a:extLst>
        </p:spPr>
      </p:pic>
      <p:pic>
        <p:nvPicPr>
          <p:cNvPr id="1030" name="Picture 6" descr="Radiation-Tolerant FPGAs">
            <a:extLst>
              <a:ext uri="{FF2B5EF4-FFF2-40B4-BE49-F238E27FC236}">
                <a16:creationId xmlns:a16="http://schemas.microsoft.com/office/drawing/2014/main" id="{87C9EAFC-5733-416D-9ECE-BAEB66E099B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673" y="3497378"/>
            <a:ext cx="1465072" cy="147161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77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77857" t="90536"/>
          <a:stretch/>
        </p:blipFill>
        <p:spPr>
          <a:xfrm>
            <a:off x="1" y="0"/>
            <a:ext cx="2101708" cy="9144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Freeform 6"/>
          <p:cNvSpPr/>
          <p:nvPr/>
        </p:nvSpPr>
        <p:spPr>
          <a:xfrm>
            <a:off x="1248946" y="8548007"/>
            <a:ext cx="490047" cy="367393"/>
          </a:xfrm>
          <a:custGeom>
            <a:avLst/>
            <a:gdLst>
              <a:gd name="connsiteX0" fmla="*/ 22108 w 871194"/>
              <a:gd name="connsiteY0" fmla="*/ 65314 h 653143"/>
              <a:gd name="connsiteX1" fmla="*/ 22108 w 871194"/>
              <a:gd name="connsiteY1" fmla="*/ 65314 h 653143"/>
              <a:gd name="connsiteX2" fmla="*/ 697022 w 871194"/>
              <a:gd name="connsiteY2" fmla="*/ 130629 h 653143"/>
              <a:gd name="connsiteX3" fmla="*/ 784108 w 871194"/>
              <a:gd name="connsiteY3" fmla="*/ 326572 h 653143"/>
              <a:gd name="connsiteX4" fmla="*/ 871194 w 871194"/>
              <a:gd name="connsiteY4" fmla="*/ 522514 h 653143"/>
              <a:gd name="connsiteX5" fmla="*/ 849422 w 871194"/>
              <a:gd name="connsiteY5" fmla="*/ 587829 h 653143"/>
              <a:gd name="connsiteX6" fmla="*/ 479308 w 871194"/>
              <a:gd name="connsiteY6" fmla="*/ 653143 h 653143"/>
              <a:gd name="connsiteX7" fmla="*/ 305137 w 871194"/>
              <a:gd name="connsiteY7" fmla="*/ 631372 h 653143"/>
              <a:gd name="connsiteX8" fmla="*/ 174508 w 871194"/>
              <a:gd name="connsiteY8" fmla="*/ 544286 h 653143"/>
              <a:gd name="connsiteX9" fmla="*/ 109194 w 871194"/>
              <a:gd name="connsiteY9" fmla="*/ 413657 h 653143"/>
              <a:gd name="connsiteX10" fmla="*/ 65651 w 871194"/>
              <a:gd name="connsiteY10" fmla="*/ 348343 h 653143"/>
              <a:gd name="connsiteX11" fmla="*/ 22108 w 871194"/>
              <a:gd name="connsiteY11" fmla="*/ 261257 h 653143"/>
              <a:gd name="connsiteX12" fmla="*/ 337 w 871194"/>
              <a:gd name="connsiteY12" fmla="*/ 174172 h 653143"/>
              <a:gd name="connsiteX13" fmla="*/ 65651 w 871194"/>
              <a:gd name="connsiteY13" fmla="*/ 0 h 653143"/>
              <a:gd name="connsiteX14" fmla="*/ 130965 w 871194"/>
              <a:gd name="connsiteY14" fmla="*/ 500743 h 6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194" h="653143">
                <a:moveTo>
                  <a:pt x="22108" y="65314"/>
                </a:moveTo>
                <a:lnTo>
                  <a:pt x="22108" y="65314"/>
                </a:lnTo>
                <a:cubicBezTo>
                  <a:pt x="581140" y="113926"/>
                  <a:pt x="356601" y="88075"/>
                  <a:pt x="697022" y="130629"/>
                </a:cubicBezTo>
                <a:cubicBezTo>
                  <a:pt x="814481" y="208934"/>
                  <a:pt x="740111" y="135919"/>
                  <a:pt x="784108" y="326572"/>
                </a:cubicBezTo>
                <a:cubicBezTo>
                  <a:pt x="811540" y="445446"/>
                  <a:pt x="816093" y="439863"/>
                  <a:pt x="871194" y="522514"/>
                </a:cubicBezTo>
                <a:cubicBezTo>
                  <a:pt x="863937" y="544286"/>
                  <a:pt x="869483" y="576684"/>
                  <a:pt x="849422" y="587829"/>
                </a:cubicBezTo>
                <a:cubicBezTo>
                  <a:pt x="775069" y="629136"/>
                  <a:pt x="555105" y="644721"/>
                  <a:pt x="479308" y="653143"/>
                </a:cubicBezTo>
                <a:cubicBezTo>
                  <a:pt x="421251" y="645886"/>
                  <a:pt x="360237" y="651051"/>
                  <a:pt x="305137" y="631372"/>
                </a:cubicBezTo>
                <a:cubicBezTo>
                  <a:pt x="255854" y="613771"/>
                  <a:pt x="174508" y="544286"/>
                  <a:pt x="174508" y="544286"/>
                </a:cubicBezTo>
                <a:cubicBezTo>
                  <a:pt x="49721" y="357106"/>
                  <a:pt x="199331" y="593932"/>
                  <a:pt x="109194" y="413657"/>
                </a:cubicBezTo>
                <a:cubicBezTo>
                  <a:pt x="97492" y="390253"/>
                  <a:pt x="78633" y="371061"/>
                  <a:pt x="65651" y="348343"/>
                </a:cubicBezTo>
                <a:cubicBezTo>
                  <a:pt x="49549" y="320164"/>
                  <a:pt x="36622" y="290286"/>
                  <a:pt x="22108" y="261257"/>
                </a:cubicBezTo>
                <a:cubicBezTo>
                  <a:pt x="14851" y="232229"/>
                  <a:pt x="-2640" y="203945"/>
                  <a:pt x="337" y="174172"/>
                </a:cubicBezTo>
                <a:cubicBezTo>
                  <a:pt x="6421" y="113331"/>
                  <a:pt x="38412" y="54479"/>
                  <a:pt x="65651" y="0"/>
                </a:cubicBezTo>
                <a:lnTo>
                  <a:pt x="130965" y="500743"/>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pic>
        <p:nvPicPr>
          <p:cNvPr id="16" name="Picture 1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81830"/>
          <a:stretch/>
        </p:blipFill>
        <p:spPr>
          <a:xfrm>
            <a:off x="0" y="7482568"/>
            <a:ext cx="6858000" cy="1661432"/>
          </a:xfrm>
          <a:prstGeom prst="rect">
            <a:avLst/>
          </a:prstGeom>
        </p:spPr>
      </p:pic>
      <p:sp>
        <p:nvSpPr>
          <p:cNvPr id="22" name="TextBox 21"/>
          <p:cNvSpPr txBox="1"/>
          <p:nvPr/>
        </p:nvSpPr>
        <p:spPr>
          <a:xfrm>
            <a:off x="3056311" y="8474532"/>
            <a:ext cx="3756157" cy="698140"/>
          </a:xfrm>
          <a:prstGeom prst="rect">
            <a:avLst/>
          </a:prstGeom>
          <a:noFill/>
        </p:spPr>
        <p:txBody>
          <a:bodyPr wrap="none" rtlCol="0">
            <a:spAutoFit/>
          </a:bodyPr>
          <a:lstStyle/>
          <a:p>
            <a:pPr algn="r"/>
            <a:r>
              <a:rPr lang="en-US" sz="2025" b="1" dirty="0">
                <a:solidFill>
                  <a:schemeClr val="bg1"/>
                </a:solidFill>
              </a:rPr>
              <a:t>ZIN Technologies Inc</a:t>
            </a:r>
            <a:r>
              <a:rPr lang="en-US" sz="1575" dirty="0">
                <a:solidFill>
                  <a:schemeClr val="bg1"/>
                </a:solidFill>
              </a:rPr>
              <a:t>.</a:t>
            </a:r>
          </a:p>
          <a:p>
            <a:pPr algn="r"/>
            <a:r>
              <a:rPr lang="en-US" sz="956" dirty="0">
                <a:solidFill>
                  <a:schemeClr val="bg1"/>
                </a:solidFill>
              </a:rPr>
              <a:t>6745 Engle Road | Middleburg Heights, Oh 44130</a:t>
            </a:r>
          </a:p>
          <a:p>
            <a:pPr algn="r"/>
            <a:r>
              <a:rPr lang="en-US" sz="956" dirty="0">
                <a:solidFill>
                  <a:schemeClr val="bg1"/>
                </a:solidFill>
              </a:rPr>
              <a:t>Phone: 440.625-2223 | johansonm@zin-tech.com | www.ZIN-Tech.com</a:t>
            </a:r>
          </a:p>
        </p:txBody>
      </p:sp>
      <p:sp>
        <p:nvSpPr>
          <p:cNvPr id="8" name="TextBox 7"/>
          <p:cNvSpPr txBox="1"/>
          <p:nvPr/>
        </p:nvSpPr>
        <p:spPr>
          <a:xfrm>
            <a:off x="158026" y="652142"/>
            <a:ext cx="1794233" cy="6055504"/>
          </a:xfrm>
          <a:prstGeom prst="rect">
            <a:avLst/>
          </a:prstGeom>
          <a:noFill/>
        </p:spPr>
        <p:txBody>
          <a:bodyPr wrap="square" rtlCol="0">
            <a:spAutoFit/>
          </a:bodyPr>
          <a:lstStyle/>
          <a:p>
            <a:pPr marL="0" lvl="1" algn="just">
              <a:spcBef>
                <a:spcPts val="338"/>
              </a:spcBef>
              <a:spcAft>
                <a:spcPts val="338"/>
              </a:spcAft>
              <a:buSzPct val="80000"/>
            </a:pPr>
            <a:r>
              <a:rPr lang="en-US" altLang="en-US" sz="1125" dirty="0">
                <a:solidFill>
                  <a:schemeClr val="bg1"/>
                </a:solidFill>
              </a:rPr>
              <a:t>Founded in 1957, ZIN provides multidisciplinary engineering services to NASA and the aerospace industry and has managed the development of space flight and ground system hardware (aerospace/space systems) from formulation, design, and development through to fabrication, integration, testing, verification, and mission operations.</a:t>
            </a:r>
          </a:p>
          <a:p>
            <a:pPr marL="0" lvl="1" algn="just">
              <a:spcBef>
                <a:spcPts val="338"/>
              </a:spcBef>
              <a:spcAft>
                <a:spcPts val="338"/>
              </a:spcAft>
              <a:buSzPct val="80000"/>
            </a:pPr>
            <a:r>
              <a:rPr lang="en-US" altLang="en-US" sz="1125" dirty="0">
                <a:solidFill>
                  <a:schemeClr val="bg1"/>
                </a:solidFill>
              </a:rPr>
              <a:t>Our experience includes the development and validation of new technologies (sensors, inertial navigational measurement units (IMUs), composites, advanced acoustic resonant attenuation, optics, power, additive manufacturing and wireless/RF), ISS research investigations, space launch systems (Orion, commercial crew/resupply), satellite (IMU) accelerometer systems, and space based human research projects enabling future space and science missions. </a:t>
            </a:r>
          </a:p>
        </p:txBody>
      </p:sp>
      <p:sp>
        <p:nvSpPr>
          <p:cNvPr id="21" name="Rectangle 20"/>
          <p:cNvSpPr/>
          <p:nvPr/>
        </p:nvSpPr>
        <p:spPr>
          <a:xfrm>
            <a:off x="-17426" y="7598081"/>
            <a:ext cx="2231513" cy="646331"/>
          </a:xfrm>
          <a:prstGeom prst="rect">
            <a:avLst/>
          </a:prstGeom>
        </p:spPr>
        <p:txBody>
          <a:bodyPr wrap="square">
            <a:spAutoFit/>
          </a:bodyPr>
          <a:lstStyle/>
          <a:p>
            <a:pPr algn="ctr"/>
            <a:endParaRPr lang="en-US" sz="900" dirty="0">
              <a:solidFill>
                <a:srgbClr val="000000"/>
              </a:solidFill>
              <a:latin typeface="Arial" panose="020B0604020202020204" pitchFamily="34" charset="0"/>
            </a:endParaRPr>
          </a:p>
          <a:p>
            <a:pPr algn="ctr"/>
            <a:r>
              <a:rPr lang="en-US" sz="900" b="1" dirty="0">
                <a:solidFill>
                  <a:srgbClr val="FFFFFF"/>
                </a:solidFill>
                <a:latin typeface="Arial" panose="020B0604020202020204" pitchFamily="34" charset="0"/>
              </a:rPr>
              <a:t>Focus on Quality - Certified and Compliant with Industry and Government Quality Standards </a:t>
            </a:r>
            <a:endParaRPr lang="en-US" sz="900" dirty="0"/>
          </a:p>
        </p:txBody>
      </p:sp>
      <p:pic>
        <p:nvPicPr>
          <p:cNvPr id="5" name="Picture 4"/>
          <p:cNvPicPr>
            <a:picLocks noChangeAspect="1"/>
          </p:cNvPicPr>
          <p:nvPr/>
        </p:nvPicPr>
        <p:blipFill rotWithShape="1">
          <a:blip r:embed="rId4"/>
          <a:srcRect l="2709" r="6205"/>
          <a:stretch/>
        </p:blipFill>
        <p:spPr>
          <a:xfrm>
            <a:off x="2170122" y="3165808"/>
            <a:ext cx="4616946" cy="1046032"/>
          </a:xfrm>
          <a:prstGeom prst="rect">
            <a:avLst/>
          </a:prstGeom>
        </p:spPr>
      </p:pic>
      <p:sp>
        <p:nvSpPr>
          <p:cNvPr id="19" name="TextBox 18"/>
          <p:cNvSpPr txBox="1"/>
          <p:nvPr/>
        </p:nvSpPr>
        <p:spPr>
          <a:xfrm>
            <a:off x="2170121" y="2871114"/>
            <a:ext cx="4616947" cy="338554"/>
          </a:xfrm>
          <a:prstGeom prst="rect">
            <a:avLst/>
          </a:prstGeom>
          <a:solidFill>
            <a:schemeClr val="bg1">
              <a:lumMod val="50000"/>
            </a:schemeClr>
          </a:solidFill>
        </p:spPr>
        <p:txBody>
          <a:bodyPr wrap="square" rtlCol="0">
            <a:spAutoFit/>
          </a:bodyPr>
          <a:lstStyle/>
          <a:p>
            <a:pPr algn="ctr"/>
            <a:r>
              <a:rPr lang="en-US" sz="1600" b="1" dirty="0">
                <a:solidFill>
                  <a:schemeClr val="bg1"/>
                </a:solidFill>
                <a:latin typeface="Tahoma" pitchFamily="34" charset="0"/>
                <a:cs typeface="Tahoma" pitchFamily="34" charset="0"/>
              </a:rPr>
              <a:t>OUR PRODUCTS &amp; SERVICES</a:t>
            </a:r>
          </a:p>
        </p:txBody>
      </p:sp>
      <p:pic>
        <p:nvPicPr>
          <p:cNvPr id="6" name="Picture 5"/>
          <p:cNvPicPr>
            <a:picLocks noChangeAspect="1"/>
          </p:cNvPicPr>
          <p:nvPr/>
        </p:nvPicPr>
        <p:blipFill>
          <a:blip r:embed="rId5"/>
          <a:stretch>
            <a:fillRect/>
          </a:stretch>
        </p:blipFill>
        <p:spPr>
          <a:xfrm>
            <a:off x="2370947" y="4333295"/>
            <a:ext cx="4168895" cy="2702563"/>
          </a:xfrm>
          <a:prstGeom prst="rect">
            <a:avLst/>
          </a:prstGeom>
        </p:spPr>
      </p:pic>
      <p:sp>
        <p:nvSpPr>
          <p:cNvPr id="23" name="TextBox 22"/>
          <p:cNvSpPr txBox="1"/>
          <p:nvPr/>
        </p:nvSpPr>
        <p:spPr>
          <a:xfrm>
            <a:off x="2324445" y="7119638"/>
            <a:ext cx="2180282" cy="964367"/>
          </a:xfrm>
          <a:prstGeom prst="rect">
            <a:avLst/>
          </a:prstGeom>
          <a:noFill/>
        </p:spPr>
        <p:txBody>
          <a:bodyPr wrap="square" rtlCol="0">
            <a:spAutoFit/>
          </a:bodyPr>
          <a:lstStyle/>
          <a:p>
            <a:pPr marL="160734" lvl="1" indent="-160734">
              <a:spcBef>
                <a:spcPts val="300"/>
              </a:spcBef>
              <a:spcAft>
                <a:spcPts val="100"/>
              </a:spcAft>
              <a:buClr>
                <a:srgbClr val="0070C0"/>
              </a:buClr>
              <a:buSzPct val="80000"/>
              <a:buFont typeface="Wingdings" panose="05000000000000000000" pitchFamily="2" charset="2"/>
              <a:buChar char="q"/>
            </a:pPr>
            <a:r>
              <a:rPr lang="en-US" sz="1000" b="1" dirty="0"/>
              <a:t>Minority Owned-SDB</a:t>
            </a:r>
          </a:p>
          <a:p>
            <a:pPr marL="160734" lvl="1" indent="-160734">
              <a:spcBef>
                <a:spcPts val="300"/>
              </a:spcBef>
              <a:spcAft>
                <a:spcPts val="100"/>
              </a:spcAft>
              <a:buClr>
                <a:srgbClr val="0070C0"/>
              </a:buClr>
              <a:buSzPct val="80000"/>
              <a:buFont typeface="Wingdings" panose="05000000000000000000" pitchFamily="2" charset="2"/>
              <a:buChar char="q"/>
            </a:pPr>
            <a:r>
              <a:rPr lang="en-US" sz="1000" b="1"/>
              <a:t>AS9100 </a:t>
            </a:r>
            <a:r>
              <a:rPr lang="en-US" sz="1000" b="1" dirty="0"/>
              <a:t>certified</a:t>
            </a:r>
          </a:p>
          <a:p>
            <a:pPr marL="160734" lvl="1" indent="-160734">
              <a:spcBef>
                <a:spcPts val="300"/>
              </a:spcBef>
              <a:spcAft>
                <a:spcPts val="100"/>
              </a:spcAft>
              <a:buClr>
                <a:srgbClr val="0070C0"/>
              </a:buClr>
              <a:buSzPct val="80000"/>
              <a:buFont typeface="Wingdings" panose="05000000000000000000" pitchFamily="2" charset="2"/>
              <a:buChar char="q"/>
            </a:pPr>
            <a:r>
              <a:rPr lang="en-US" sz="1000" b="1" dirty="0"/>
              <a:t>Experienced Team of scientists, engineers, designers, and technicians</a:t>
            </a:r>
          </a:p>
        </p:txBody>
      </p:sp>
      <p:sp>
        <p:nvSpPr>
          <p:cNvPr id="27" name="TextBox 26"/>
          <p:cNvSpPr txBox="1"/>
          <p:nvPr/>
        </p:nvSpPr>
        <p:spPr>
          <a:xfrm>
            <a:off x="2193567" y="1221222"/>
            <a:ext cx="4553179" cy="1384995"/>
          </a:xfrm>
          <a:prstGeom prst="rect">
            <a:avLst/>
          </a:prstGeom>
          <a:noFill/>
        </p:spPr>
        <p:txBody>
          <a:bodyPr wrap="square" rtlCol="0">
            <a:spAutoFit/>
          </a:bodyPr>
          <a:lstStyle/>
          <a:p>
            <a:pPr marL="0" lvl="1" algn="just">
              <a:spcBef>
                <a:spcPts val="338"/>
              </a:spcBef>
              <a:spcAft>
                <a:spcPts val="338"/>
              </a:spcAft>
              <a:buSzPct val="80000"/>
            </a:pPr>
            <a:r>
              <a:rPr lang="en-US" sz="1400" b="1" dirty="0"/>
              <a:t>ZIN Technologies, Inc. is an experienced developer of ground and flight systems for manned and unmanned aerospace applications. Marking history for almost five decades, we have provided integrated hardware and software development products and services to NASA, DoD and Fortune 500 companies. </a:t>
            </a:r>
          </a:p>
        </p:txBody>
      </p:sp>
      <p:pic>
        <p:nvPicPr>
          <p:cNvPr id="4" name="Picture 3"/>
          <p:cNvPicPr>
            <a:picLocks noChangeAspect="1"/>
          </p:cNvPicPr>
          <p:nvPr/>
        </p:nvPicPr>
        <p:blipFill>
          <a:blip r:embed="rId6"/>
          <a:stretch>
            <a:fillRect/>
          </a:stretch>
        </p:blipFill>
        <p:spPr>
          <a:xfrm>
            <a:off x="2193566" y="129539"/>
            <a:ext cx="4596953" cy="948983"/>
          </a:xfrm>
          <a:prstGeom prst="rect">
            <a:avLst/>
          </a:prstGeom>
        </p:spPr>
      </p:pic>
      <p:sp>
        <p:nvSpPr>
          <p:cNvPr id="32" name="TextBox 31"/>
          <p:cNvSpPr txBox="1"/>
          <p:nvPr/>
        </p:nvSpPr>
        <p:spPr>
          <a:xfrm>
            <a:off x="4473174" y="7119638"/>
            <a:ext cx="2180282" cy="656590"/>
          </a:xfrm>
          <a:prstGeom prst="rect">
            <a:avLst/>
          </a:prstGeom>
          <a:noFill/>
        </p:spPr>
        <p:txBody>
          <a:bodyPr wrap="square" rtlCol="0">
            <a:spAutoFit/>
          </a:bodyPr>
          <a:lstStyle/>
          <a:p>
            <a:pPr marL="160734" lvl="1" indent="-160734">
              <a:spcBef>
                <a:spcPts val="300"/>
              </a:spcBef>
              <a:spcAft>
                <a:spcPts val="100"/>
              </a:spcAft>
              <a:buClr>
                <a:srgbClr val="0070C0"/>
              </a:buClr>
              <a:buSzPct val="80000"/>
              <a:buFont typeface="Wingdings" panose="05000000000000000000" pitchFamily="2" charset="2"/>
              <a:buChar char="q"/>
            </a:pPr>
            <a:r>
              <a:rPr lang="en-US" sz="1000" b="1" dirty="0"/>
              <a:t>DCAA Approved Forward Pricing</a:t>
            </a:r>
          </a:p>
          <a:p>
            <a:pPr marL="160734" lvl="1" indent="-160734">
              <a:spcBef>
                <a:spcPts val="300"/>
              </a:spcBef>
              <a:spcAft>
                <a:spcPts val="100"/>
              </a:spcAft>
              <a:buClr>
                <a:srgbClr val="0070C0"/>
              </a:buClr>
              <a:buSzPct val="80000"/>
              <a:buFont typeface="Wingdings" panose="05000000000000000000" pitchFamily="2" charset="2"/>
              <a:buChar char="q"/>
            </a:pPr>
            <a:r>
              <a:rPr lang="en-US" sz="1000" b="1" dirty="0"/>
              <a:t>Headquartered Cleveland Ohio</a:t>
            </a:r>
          </a:p>
          <a:p>
            <a:pPr marL="160734" lvl="1" indent="-160734">
              <a:spcBef>
                <a:spcPts val="300"/>
              </a:spcBef>
              <a:spcAft>
                <a:spcPts val="100"/>
              </a:spcAft>
              <a:buClr>
                <a:srgbClr val="0070C0"/>
              </a:buClr>
              <a:buSzPct val="80000"/>
              <a:buFont typeface="Wingdings" panose="05000000000000000000" pitchFamily="2" charset="2"/>
              <a:buChar char="q"/>
            </a:pPr>
            <a:r>
              <a:rPr lang="en-US" sz="1000" b="1" dirty="0"/>
              <a:t>Award Winning Capabilities</a:t>
            </a:r>
          </a:p>
        </p:txBody>
      </p:sp>
      <p:pic>
        <p:nvPicPr>
          <p:cNvPr id="18" name="Picture 17">
            <a:extLst>
              <a:ext uri="{FF2B5EF4-FFF2-40B4-BE49-F238E27FC236}">
                <a16:creationId xmlns:a16="http://schemas.microsoft.com/office/drawing/2014/main" id="{7876DFCC-3D50-45A6-957F-EAD0547CC8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893" y="6778484"/>
            <a:ext cx="1605923" cy="757911"/>
          </a:xfrm>
          <a:prstGeom prst="rect">
            <a:avLst/>
          </a:prstGeom>
        </p:spPr>
      </p:pic>
    </p:spTree>
    <p:extLst>
      <p:ext uri="{BB962C8B-B14F-4D97-AF65-F5344CB8AC3E}">
        <p14:creationId xmlns:p14="http://schemas.microsoft.com/office/powerpoint/2010/main" val="1030138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8ca86150-7ccc-4171-9bc1-24bfced9c558">WV2RDD3ZJDKZ-304209597-381</_dlc_DocId>
    <_dlc_DocIdUrl xmlns="8ca86150-7ccc-4171-9bc1-24bfced9c558">
      <Url>http://venus/sites/corporate/bd/c/Marketing/_layouts/15/DocIdRedir.aspx?ID=WV2RDD3ZJDKZ-304209597-381</Url>
      <Description>WV2RDD3ZJDKZ-304209597-381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A130C883B2404780975DEF730D959C" ma:contentTypeVersion="1" ma:contentTypeDescription="Create a new document." ma:contentTypeScope="" ma:versionID="1bdfcc63b78dada46bbc3bd30f480769">
  <xsd:schema xmlns:xsd="http://www.w3.org/2001/XMLSchema" xmlns:xs="http://www.w3.org/2001/XMLSchema" xmlns:p="http://schemas.microsoft.com/office/2006/metadata/properties" xmlns:ns2="8ca86150-7ccc-4171-9bc1-24bfced9c558" targetNamespace="http://schemas.microsoft.com/office/2006/metadata/properties" ma:root="true" ma:fieldsID="c8547bdc0f3503607166f92dc623fbd3" ns2:_="">
    <xsd:import namespace="8ca86150-7ccc-4171-9bc1-24bfced9c5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6150-7ccc-4171-9bc1-24bfced9c5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4FAC88-CDCD-4996-9985-146FDE573832}">
  <ds:schemaRefs>
    <ds:schemaRef ds:uri="http://schemas.microsoft.com/office/2006/documentManagement/types"/>
    <ds:schemaRef ds:uri="http://purl.org/dc/term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8ca86150-7ccc-4171-9bc1-24bfced9c558"/>
    <ds:schemaRef ds:uri="http://schemas.microsoft.com/office/2006/metadata/properties"/>
  </ds:schemaRefs>
</ds:datastoreItem>
</file>

<file path=customXml/itemProps2.xml><?xml version="1.0" encoding="utf-8"?>
<ds:datastoreItem xmlns:ds="http://schemas.openxmlformats.org/officeDocument/2006/customXml" ds:itemID="{AADF6A64-3075-4754-BA36-B0F86BEFDB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86150-7ccc-4171-9bc1-24bfced9c5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E58236-41A7-4A08-93B8-A28D5DDD6A7C}">
  <ds:schemaRefs>
    <ds:schemaRef ds:uri="http://schemas.microsoft.com/sharepoint/events"/>
  </ds:schemaRefs>
</ds:datastoreItem>
</file>

<file path=customXml/itemProps4.xml><?xml version="1.0" encoding="utf-8"?>
<ds:datastoreItem xmlns:ds="http://schemas.openxmlformats.org/officeDocument/2006/customXml" ds:itemID="{733A962B-E3D8-455A-834C-863526A91E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688</TotalTime>
  <Words>674</Words>
  <Application>Microsoft Office PowerPoint</Application>
  <PresentationFormat>Letter Paper (8.5x11 in)</PresentationFormat>
  <Paragraphs>41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Wingdings</vt:lpstr>
      <vt:lpstr>Office Theme</vt:lpstr>
      <vt:lpstr>PowerPoint Presentation</vt:lpstr>
      <vt:lpstr>PowerPoint Presentation</vt:lpstr>
    </vt:vector>
  </TitlesOfParts>
  <Company>ZIN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Johanson, Michael R.</dc:creator>
  <cp:lastModifiedBy>Simko, Jeffrey</cp:lastModifiedBy>
  <cp:revision>110</cp:revision>
  <cp:lastPrinted>2022-06-10T13:00:02Z</cp:lastPrinted>
  <dcterms:created xsi:type="dcterms:W3CDTF">2015-06-17T19:56:12Z</dcterms:created>
  <dcterms:modified xsi:type="dcterms:W3CDTF">2022-06-10T13:00:13Z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0bd0c05a-8410-4d97-b637-1c3c22bbd530</vt:lpwstr>
  </property>
  <property fmtid="{D5CDD505-2E9C-101B-9397-08002B2CF9AE}" pid="3" name="ContentTypeId">
    <vt:lpwstr>0x01010047A130C883B2404780975DEF730D959C</vt:lpwstr>
  </property>
</Properties>
</file>